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5" r:id="rId3"/>
    <p:sldId id="259" r:id="rId4"/>
    <p:sldId id="262" r:id="rId5"/>
    <p:sldId id="263" r:id="rId6"/>
    <p:sldId id="267" r:id="rId7"/>
    <p:sldId id="268"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08" y="-24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0DFC081-F7D9-47DC-9260-37DA6F20F8FB}" type="datetimeFigureOut">
              <a:rPr lang="en-US" smtClean="0"/>
              <a:pPr/>
              <a:t>9/30/2009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DD85BD-201C-4539-A00D-5DCC9B3A9FB6}"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0DFC081-F7D9-47DC-9260-37DA6F20F8FB}" type="datetimeFigureOut">
              <a:rPr lang="en-US" smtClean="0"/>
              <a:pPr/>
              <a:t>9/30/2009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DD85BD-201C-4539-A00D-5DCC9B3A9FB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0DFC081-F7D9-47DC-9260-37DA6F20F8FB}" type="datetimeFigureOut">
              <a:rPr lang="en-US" smtClean="0"/>
              <a:pPr/>
              <a:t>9/30/2009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DD85BD-201C-4539-A00D-5DCC9B3A9FB6}"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0DFC081-F7D9-47DC-9260-37DA6F20F8FB}" type="datetimeFigureOut">
              <a:rPr lang="en-US" smtClean="0"/>
              <a:pPr/>
              <a:t>9/30/2009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DD85BD-201C-4539-A00D-5DCC9B3A9FB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DFC081-F7D9-47DC-9260-37DA6F20F8FB}" type="datetimeFigureOut">
              <a:rPr lang="en-US" smtClean="0"/>
              <a:pPr/>
              <a:t>9/30/2009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DD85BD-201C-4539-A00D-5DCC9B3A9FB6}"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0DFC081-F7D9-47DC-9260-37DA6F20F8FB}" type="datetimeFigureOut">
              <a:rPr lang="en-US" smtClean="0"/>
              <a:pPr/>
              <a:t>9/30/2009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DD85BD-201C-4539-A00D-5DCC9B3A9FB6}"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0DFC081-F7D9-47DC-9260-37DA6F20F8FB}" type="datetimeFigureOut">
              <a:rPr lang="en-US" smtClean="0"/>
              <a:pPr/>
              <a:t>9/30/2009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DD85BD-201C-4539-A00D-5DCC9B3A9FB6}"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0DFC081-F7D9-47DC-9260-37DA6F20F8FB}" type="datetimeFigureOut">
              <a:rPr lang="en-US" smtClean="0"/>
              <a:pPr/>
              <a:t>9/30/2009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DD85BD-201C-4539-A00D-5DCC9B3A9FB6}"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DFC081-F7D9-47DC-9260-37DA6F20F8FB}" type="datetimeFigureOut">
              <a:rPr lang="en-US" smtClean="0"/>
              <a:pPr/>
              <a:t>9/30/2009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DD85BD-201C-4539-A00D-5DCC9B3A9FB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DFC081-F7D9-47DC-9260-37DA6F20F8FB}" type="datetimeFigureOut">
              <a:rPr lang="en-US" smtClean="0"/>
              <a:pPr/>
              <a:t>9/30/2009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DD85BD-201C-4539-A00D-5DCC9B3A9FB6}"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DFC081-F7D9-47DC-9260-37DA6F20F8FB}" type="datetimeFigureOut">
              <a:rPr lang="en-US" smtClean="0"/>
              <a:pPr/>
              <a:t>9/30/2009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DD85BD-201C-4539-A00D-5DCC9B3A9FB6}"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DFC081-F7D9-47DC-9260-37DA6F20F8FB}" type="datetimeFigureOut">
              <a:rPr lang="en-US" smtClean="0"/>
              <a:pPr/>
              <a:t>9/30/2009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DD85BD-201C-4539-A00D-5DCC9B3A9FB6}"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Personal and sociological reasons</a:t>
            </a:r>
            <a:endParaRPr lang="en-GB" b="1" u="sng" dirty="0"/>
          </a:p>
        </p:txBody>
      </p:sp>
      <p:sp>
        <p:nvSpPr>
          <p:cNvPr id="3" name="Content Placeholder 2"/>
          <p:cNvSpPr>
            <a:spLocks noGrp="1"/>
          </p:cNvSpPr>
          <p:nvPr>
            <p:ph idx="1"/>
          </p:nvPr>
        </p:nvSpPr>
        <p:spPr>
          <a:xfrm>
            <a:off x="457200" y="1600201"/>
            <a:ext cx="8229600" cy="1685924"/>
          </a:xfrm>
          <a:solidFill>
            <a:srgbClr val="7030A0"/>
          </a:solidFill>
        </p:spPr>
        <p:txBody>
          <a:bodyPr/>
          <a:lstStyle/>
          <a:p>
            <a:pPr>
              <a:buNone/>
            </a:pPr>
            <a:r>
              <a:rPr lang="en-GB" b="1" u="sng" dirty="0" smtClean="0"/>
              <a:t>Learning objective:  </a:t>
            </a:r>
            <a:r>
              <a:rPr lang="en-GB" dirty="0" smtClean="0"/>
              <a:t>To ensure you complete the background section of the research.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2700" b="1" u="sng" dirty="0" smtClean="0"/>
              <a:t>Background section of research project</a:t>
            </a:r>
            <a:r>
              <a:rPr lang="en-GB" b="1" u="sng" dirty="0" smtClean="0"/>
              <a:t/>
            </a:r>
            <a:br>
              <a:rPr lang="en-GB" b="1" u="sng" dirty="0" smtClean="0"/>
            </a:br>
            <a:endParaRPr lang="en-GB" dirty="0"/>
          </a:p>
        </p:txBody>
      </p:sp>
      <p:sp>
        <p:nvSpPr>
          <p:cNvPr id="3" name="Content Placeholder 2"/>
          <p:cNvSpPr>
            <a:spLocks noGrp="1"/>
          </p:cNvSpPr>
          <p:nvPr>
            <p:ph idx="1"/>
          </p:nvPr>
        </p:nvSpPr>
        <p:spPr>
          <a:solidFill>
            <a:srgbClr val="00B0F0"/>
          </a:solidFill>
        </p:spPr>
        <p:txBody>
          <a:bodyPr>
            <a:normAutofit fontScale="85000" lnSpcReduction="20000"/>
          </a:bodyPr>
          <a:lstStyle/>
          <a:p>
            <a:pPr marL="514350" indent="-514350">
              <a:buNone/>
            </a:pPr>
            <a:r>
              <a:rPr lang="en-GB" dirty="0"/>
              <a:t> </a:t>
            </a:r>
          </a:p>
          <a:p>
            <a:pPr marL="514350" indent="-514350">
              <a:buFont typeface="+mj-lt"/>
              <a:buAutoNum type="arabicPeriod"/>
            </a:pPr>
            <a:r>
              <a:rPr lang="en-GB" dirty="0"/>
              <a:t>In the background section, you need to include the following</a:t>
            </a:r>
            <a:r>
              <a:rPr lang="en-GB" dirty="0" smtClean="0"/>
              <a:t>:</a:t>
            </a:r>
            <a:endParaRPr lang="en-GB" dirty="0"/>
          </a:p>
          <a:p>
            <a:pPr marL="514350" lvl="0" indent="-514350">
              <a:buFont typeface="+mj-lt"/>
              <a:buAutoNum type="arabicPeriod"/>
            </a:pPr>
            <a:r>
              <a:rPr lang="en-GB" dirty="0"/>
              <a:t>You should mention your hypothesis </a:t>
            </a:r>
            <a:r>
              <a:rPr lang="en-GB" dirty="0" smtClean="0"/>
              <a:t>again</a:t>
            </a:r>
            <a:endParaRPr lang="en-GB" dirty="0"/>
          </a:p>
          <a:p>
            <a:pPr marL="514350" lvl="0" indent="-514350">
              <a:buFont typeface="+mj-lt"/>
              <a:buAutoNum type="arabicPeriod"/>
            </a:pPr>
            <a:r>
              <a:rPr lang="en-GB" dirty="0"/>
              <a:t>You need to write about </a:t>
            </a:r>
            <a:r>
              <a:rPr lang="en-GB" dirty="0" smtClean="0"/>
              <a:t>your hypothesis</a:t>
            </a:r>
            <a:endParaRPr lang="en-GB" dirty="0"/>
          </a:p>
          <a:p>
            <a:pPr marL="514350" lvl="0" indent="-514350">
              <a:buFont typeface="+mj-lt"/>
              <a:buAutoNum type="arabicPeriod"/>
            </a:pPr>
            <a:r>
              <a:rPr lang="en-GB" dirty="0"/>
              <a:t>You must write about what sociologists have found that proves </a:t>
            </a:r>
            <a:r>
              <a:rPr lang="en-GB" dirty="0" smtClean="0"/>
              <a:t>your hypothesis</a:t>
            </a:r>
            <a:endParaRPr lang="en-GB" dirty="0"/>
          </a:p>
          <a:p>
            <a:pPr marL="514350" lvl="0" indent="-514350">
              <a:buFont typeface="+mj-lt"/>
              <a:buAutoNum type="arabicPeriod"/>
            </a:pPr>
            <a:r>
              <a:rPr lang="en-GB" dirty="0"/>
              <a:t>Next you need to write about what sociologists have found that </a:t>
            </a:r>
            <a:r>
              <a:rPr lang="en-GB"/>
              <a:t>disproves </a:t>
            </a:r>
            <a:r>
              <a:rPr lang="en-GB" smtClean="0"/>
              <a:t>your hypothesis</a:t>
            </a:r>
            <a:endParaRPr lang="en-GB" dirty="0" smtClean="0"/>
          </a:p>
          <a:p>
            <a:pPr marL="514350" lvl="0" indent="-514350">
              <a:buFont typeface="+mj-lt"/>
              <a:buAutoNum type="arabicPeriod"/>
            </a:pPr>
            <a:r>
              <a:rPr lang="en-GB" dirty="0" smtClean="0"/>
              <a:t>Refer to the aims of your investigation.</a:t>
            </a:r>
          </a:p>
          <a:p>
            <a:pPr marL="514350" lvl="0" indent="-514350">
              <a:buFont typeface="+mj-lt"/>
              <a:buAutoNum type="arabicPeriod"/>
            </a:pPr>
            <a:r>
              <a:rPr lang="en-GB" dirty="0" smtClean="0"/>
              <a:t>Use key terms</a:t>
            </a:r>
            <a:endParaRPr lang="en-GB" dirty="0"/>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Personal reasons</a:t>
            </a:r>
            <a:endParaRPr lang="en-GB" b="1" u="sng" dirty="0"/>
          </a:p>
        </p:txBody>
      </p:sp>
      <p:sp>
        <p:nvSpPr>
          <p:cNvPr id="3" name="Content Placeholder 2"/>
          <p:cNvSpPr>
            <a:spLocks noGrp="1"/>
          </p:cNvSpPr>
          <p:nvPr>
            <p:ph idx="1"/>
          </p:nvPr>
        </p:nvSpPr>
        <p:spPr>
          <a:solidFill>
            <a:srgbClr val="92D050"/>
          </a:solidFill>
        </p:spPr>
        <p:txBody>
          <a:bodyPr/>
          <a:lstStyle/>
          <a:p>
            <a:r>
              <a:rPr lang="en-GB" b="1" u="sng" dirty="0"/>
              <a:t>TOPIC: </a:t>
            </a:r>
            <a:r>
              <a:rPr lang="en-GB" i="1" dirty="0"/>
              <a:t>The chosen subject area of my coursework is </a:t>
            </a:r>
            <a:endParaRPr lang="en-GB" dirty="0"/>
          </a:p>
          <a:p>
            <a:r>
              <a:rPr lang="en-GB" b="1" dirty="0"/>
              <a:t> </a:t>
            </a:r>
            <a:endParaRPr lang="en-GB" dirty="0"/>
          </a:p>
          <a:p>
            <a:r>
              <a:rPr lang="en-GB" i="1" dirty="0"/>
              <a:t>The reason that I have chosen this particular area of sociology is:</a:t>
            </a:r>
            <a:endParaRPr lang="en-GB" dirty="0"/>
          </a:p>
          <a:p>
            <a:r>
              <a:rPr lang="en-GB" b="1" dirty="0"/>
              <a:t> </a:t>
            </a:r>
            <a:endParaRPr lang="en-GB" dirty="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u="sng" dirty="0" smtClean="0"/>
              <a:t>Reasons for choosing your topic:</a:t>
            </a:r>
            <a:r>
              <a:rPr lang="en-GB" dirty="0" smtClean="0"/>
              <a:t/>
            </a:r>
            <a:br>
              <a:rPr lang="en-GB" dirty="0" smtClean="0"/>
            </a:br>
            <a:endParaRPr lang="en-GB" dirty="0"/>
          </a:p>
        </p:txBody>
      </p:sp>
      <p:sp>
        <p:nvSpPr>
          <p:cNvPr id="3" name="Content Placeholder 2"/>
          <p:cNvSpPr>
            <a:spLocks noGrp="1"/>
          </p:cNvSpPr>
          <p:nvPr>
            <p:ph idx="1"/>
          </p:nvPr>
        </p:nvSpPr>
        <p:spPr>
          <a:solidFill>
            <a:srgbClr val="FFFF00"/>
          </a:solidFill>
        </p:spPr>
        <p:txBody>
          <a:bodyPr>
            <a:normAutofit fontScale="62500" lnSpcReduction="20000"/>
          </a:bodyPr>
          <a:lstStyle/>
          <a:p>
            <a:r>
              <a:rPr lang="en-GB" b="1" u="sng" dirty="0"/>
              <a:t>Reasons for choosing your topic:</a:t>
            </a:r>
            <a:endParaRPr lang="en-GB" dirty="0"/>
          </a:p>
          <a:p>
            <a:r>
              <a:rPr lang="en-GB" b="1" dirty="0"/>
              <a:t> </a:t>
            </a:r>
            <a:endParaRPr lang="en-GB" dirty="0"/>
          </a:p>
          <a:p>
            <a:r>
              <a:rPr lang="en-GB" dirty="0"/>
              <a:t>You need to provide both personal and sociological reasons for choosing the topic that you have to get top marks in your coursework.</a:t>
            </a:r>
          </a:p>
          <a:p>
            <a:r>
              <a:rPr lang="en-GB" dirty="0"/>
              <a:t> </a:t>
            </a:r>
          </a:p>
          <a:p>
            <a:r>
              <a:rPr lang="en-GB" b="1" dirty="0"/>
              <a:t>Personal reasons</a:t>
            </a:r>
            <a:r>
              <a:rPr lang="en-GB" dirty="0"/>
              <a:t>: Why do you want to do research in the area that you have chosen over the other two?</a:t>
            </a:r>
          </a:p>
          <a:p>
            <a:r>
              <a:rPr lang="en-GB" dirty="0"/>
              <a:t> </a:t>
            </a:r>
          </a:p>
          <a:p>
            <a:r>
              <a:rPr lang="en-GB" b="1" dirty="0"/>
              <a:t>I.e. </a:t>
            </a:r>
            <a:r>
              <a:rPr lang="en-GB" dirty="0"/>
              <a:t>I wish to research the topic on Asian parents and how they influence their children to do better in their education. This is of personal interest to me as I myself am  an Asian female in full time education. This issue has raised my attention as I find it quite surprising that Asian students despite being a minority ethnic group are doing significantly better than their White counterpart ….</a:t>
            </a:r>
          </a:p>
          <a:p>
            <a:r>
              <a:rPr lang="en-GB" dirty="0"/>
              <a:t> </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Sociological reason</a:t>
            </a:r>
            <a:endParaRPr lang="en-GB" dirty="0"/>
          </a:p>
        </p:txBody>
      </p:sp>
      <p:sp>
        <p:nvSpPr>
          <p:cNvPr id="3" name="Content Placeholder 2"/>
          <p:cNvSpPr>
            <a:spLocks noGrp="1"/>
          </p:cNvSpPr>
          <p:nvPr>
            <p:ph idx="1"/>
          </p:nvPr>
        </p:nvSpPr>
        <p:spPr>
          <a:solidFill>
            <a:srgbClr val="FF0066"/>
          </a:solidFill>
        </p:spPr>
        <p:txBody>
          <a:bodyPr>
            <a:normAutofit fontScale="70000" lnSpcReduction="20000"/>
          </a:bodyPr>
          <a:lstStyle/>
          <a:p>
            <a:r>
              <a:rPr lang="en-GB" b="1" u="sng" dirty="0" smtClean="0"/>
              <a:t>Sociological reason</a:t>
            </a:r>
            <a:r>
              <a:rPr lang="en-GB" dirty="0" smtClean="0"/>
              <a:t>: Is this a sociological issue, if so why?</a:t>
            </a:r>
          </a:p>
          <a:p>
            <a:r>
              <a:rPr lang="en-GB" b="1" dirty="0" smtClean="0"/>
              <a:t> </a:t>
            </a:r>
            <a:endParaRPr lang="en-GB" dirty="0" smtClean="0"/>
          </a:p>
          <a:p>
            <a:r>
              <a:rPr lang="en-GB" b="1" dirty="0" smtClean="0"/>
              <a:t>I.e. </a:t>
            </a:r>
            <a:r>
              <a:rPr lang="en-GB" dirty="0" smtClean="0"/>
              <a:t>I wish to research the topic on whether or not the New Man is a myth. This is both a topical and sociological issue. In the past it was widely agreed upon by sociologists that men had very little input in the domestic chores at home. They were the main breadwinners, who went out at work and provided for the family financially, while the women stayed at home and took responsibility over the domestics of the home. In recent years with the increase of the number of women who are going out to work, sociologists now believe that domestic labour in the home has become more equal, which means that men and women are sharing the housework in the home equally …..</a:t>
            </a:r>
          </a:p>
          <a:p>
            <a:r>
              <a:rPr lang="en-GB" dirty="0" smtClean="0"/>
              <a:t> </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Rough draft</a:t>
            </a:r>
            <a:endParaRPr lang="en-GB" b="1" u="sng" dirty="0"/>
          </a:p>
        </p:txBody>
      </p:sp>
      <p:sp>
        <p:nvSpPr>
          <p:cNvPr id="3" name="Content Placeholder 2"/>
          <p:cNvSpPr>
            <a:spLocks noGrp="1"/>
          </p:cNvSpPr>
          <p:nvPr>
            <p:ph idx="1"/>
          </p:nvPr>
        </p:nvSpPr>
        <p:spPr/>
        <p:txBody>
          <a:bodyPr>
            <a:normAutofit fontScale="70000" lnSpcReduction="20000"/>
          </a:bodyPr>
          <a:lstStyle/>
          <a:p>
            <a:r>
              <a:rPr lang="en-GB" b="1" dirty="0"/>
              <a:t>I have chosen this topic because</a:t>
            </a:r>
            <a:r>
              <a:rPr lang="en-GB" dirty="0"/>
              <a:t>____________________________</a:t>
            </a:r>
          </a:p>
          <a:p>
            <a:pPr>
              <a:buNone/>
            </a:pPr>
            <a:r>
              <a:rPr lang="en-GB" dirty="0"/>
              <a:t>____________________________________________________________________________________________________________________________________________________________________________________________________________________________</a:t>
            </a:r>
          </a:p>
          <a:p>
            <a:pPr>
              <a:buNone/>
            </a:pPr>
            <a:r>
              <a:rPr lang="en-GB" dirty="0"/>
              <a:t> </a:t>
            </a:r>
          </a:p>
          <a:p>
            <a:r>
              <a:rPr lang="en-GB" b="1" dirty="0"/>
              <a:t>These issues are important in Britain today because</a:t>
            </a:r>
            <a:r>
              <a:rPr lang="en-GB" dirty="0"/>
              <a:t> </a:t>
            </a:r>
          </a:p>
          <a:p>
            <a:r>
              <a:rPr lang="en-GB" dirty="0"/>
              <a:t>_______________________________________________________</a:t>
            </a:r>
          </a:p>
          <a:p>
            <a:r>
              <a:rPr lang="en-GB" dirty="0"/>
              <a:t>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Homework</a:t>
            </a:r>
            <a:endParaRPr lang="en-GB" b="1" u="sng" dirty="0"/>
          </a:p>
        </p:txBody>
      </p:sp>
      <p:sp>
        <p:nvSpPr>
          <p:cNvPr id="3" name="Content Placeholder 2"/>
          <p:cNvSpPr>
            <a:spLocks noGrp="1"/>
          </p:cNvSpPr>
          <p:nvPr>
            <p:ph idx="1"/>
          </p:nvPr>
        </p:nvSpPr>
        <p:spPr>
          <a:xfrm>
            <a:off x="457200" y="1600201"/>
            <a:ext cx="8229600" cy="1543048"/>
          </a:xfrm>
          <a:solidFill>
            <a:srgbClr val="92D050"/>
          </a:solidFill>
        </p:spPr>
        <p:txBody>
          <a:bodyPr/>
          <a:lstStyle/>
          <a:p>
            <a:r>
              <a:rPr lang="en-GB" dirty="0" smtClean="0"/>
              <a:t>Ensure this section is completed before the next lesson</a:t>
            </a:r>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82</Words>
  <Application>Microsoft Office PowerPoint</Application>
  <PresentationFormat>On-screen Show (4:3)</PresentationFormat>
  <Paragraphs>39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Personal and sociological reasons</vt:lpstr>
      <vt:lpstr>Background section of research project </vt:lpstr>
      <vt:lpstr>Personal reasons</vt:lpstr>
      <vt:lpstr>Reasons for choosing your topic: </vt:lpstr>
      <vt:lpstr>Sociological reason</vt:lpstr>
      <vt:lpstr>Rough draft</vt:lpstr>
      <vt:lpstr>Homework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Background section of research project</dc:title>
  <dc:creator>Farida</dc:creator>
  <cp:lastModifiedBy>fkerr</cp:lastModifiedBy>
  <cp:revision>4</cp:revision>
  <dcterms:created xsi:type="dcterms:W3CDTF">2009-09-14T18:19:21Z</dcterms:created>
  <dcterms:modified xsi:type="dcterms:W3CDTF">2009-09-30T12:02:22Z</dcterms:modified>
</cp:coreProperties>
</file>